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</p:sldIdLst>
  <p:sldSz cy="5143500" cx="9144000"/>
  <p:notesSz cx="6858000" cy="9144000"/>
  <p:embeddedFontLst>
    <p:embeddedFont>
      <p:font typeface="Ubuntu"/>
      <p:regular r:id="rId156"/>
      <p:bold r:id="rId157"/>
      <p:italic r:id="rId158"/>
      <p:boldItalic r:id="rId1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6185E1-2DC8-42E7-A58E-20CBB08F4F8E}">
  <a:tblStyle styleId="{756185E1-2DC8-42E7-A58E-20CBB08F4F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Ubuntu-boldItalic.fntdata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font" Target="fonts/Ubuntu-italic.fntdata"/><Relationship Id="rId157" Type="http://schemas.openxmlformats.org/officeDocument/2006/relationships/font" Target="fonts/Ubuntu-bold.fntdata"/><Relationship Id="rId156" Type="http://schemas.openxmlformats.org/officeDocument/2006/relationships/font" Target="fonts/Ubuntu-regular.fntdata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56a210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56a210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756a210c2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756a210c2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756a210c2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756a210c2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756a210c2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756a210c2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756a210c2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756a210c2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756a210c2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756a210c2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756a210c2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756a210c2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756a210c2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756a210c2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756a210c2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756a210c2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756a210c2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756a210c2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756a210c2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756a210c2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56a210c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56a210c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756a210c2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756a210c2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756a210c2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756a210c2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756a210c2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756a210c2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756a210c2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756a210c2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756a210c2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756a210c2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756a210c2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3756a210c2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756a210c2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756a210c2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756a210c2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756a210c2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756a210c2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756a210c2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756a210c2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756a210c2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56a210c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56a210c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756a210c2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756a210c2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cc548357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cc548357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756a210c2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3756a210c2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756a210c2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756a210c2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756a210c2_0_1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756a210c2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756a210c2_0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756a210c2_0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756a210c2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3756a210c2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756a210c2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756a210c2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756a210c2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3756a210c2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756a210c2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3756a210c2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0260e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0260e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756a210c2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756a210c2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756a210c2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756a210c2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756a210c2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3756a210c2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3768f206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3768f206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756a210c2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3756a210c2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756a210c2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756a210c2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756a210c2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3756a210c2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756a210c2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756a210c2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756a210c2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3756a210c2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756a210c2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756a210c2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56a210c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56a210c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756a210c2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756a210c2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756a210c2_0_1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3756a210c2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756a210c2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756a210c2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756a210c2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3756a210c2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756a210c2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756a210c2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756a210c2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756a210c2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3756a210c2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3756a210c2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756a210c2_0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756a210c2_0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756a210c2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756a210c2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756a210c2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3756a210c2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56a210c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56a210c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3756a210c2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3756a210c2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56a210c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56a210c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56a210c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56a210c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56a210c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56a210c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56a210c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56a210c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98da8a4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98da8a4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56a210c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56a210c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56a210c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56a210c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56a210c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756a210c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56a210c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756a210c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56a210c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756a210c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56a210c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56a210c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56a210c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756a210c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56a210c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756a210c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56a210c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56a210c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56a210c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756a210c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56a210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56a210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56a210c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756a210c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56a210c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756a210c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56a210c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56a210c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56a210c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756a210c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56a210c2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756a210c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56a210c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56a210c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56a210c2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756a210c2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56a210c2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756a210c2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756a210c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756a210c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56a210c2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756a210c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56a210c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56a210c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756a210c2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756a210c2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56a210c2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56a210c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756a210c2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756a210c2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56a210c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56a210c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756a210c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756a210c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756a210c2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756a210c2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756a210c2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756a210c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56a210c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56a210c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756a210c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756a210c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56a210c2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756a210c2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56a210c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56a210c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756a210c2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756a210c2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756a210c2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756a210c2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756a210c2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756a210c2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756a210c2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756a210c2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56a210c2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756a210c2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756a210c2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756a210c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756a210c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756a210c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56a210c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56a210c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756a210c2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756a210c2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56a210c2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756a210c2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56a210c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56a210c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56a210c2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756a210c2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56a210c2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56a210c2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756a210c2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756a210c2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756a210c2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756a210c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756a210c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756a210c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756a210c2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756a210c2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756a210c2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756a210c2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756a210c2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756a210c2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56a210c2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56a210c2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756a210c2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756a210c2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56a210c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56a210c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756a210c2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756a210c2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756a210c2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756a210c2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756a210c2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756a210c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56a210c2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756a210c2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756a210c2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756a210c2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756a210c2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756a210c2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756a210c2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756a210c2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756a210c2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756a210c2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56a210c2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56a210c2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756a210c2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756a210c2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56a210c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56a210c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756a210c2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756a210c2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756a210c2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756a210c2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756a210c2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756a210c2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756a210c2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756a210c2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756a210c2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756a210c2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756a210c2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756a210c2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756a210c2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756a210c2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756a210c2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756a210c2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756a210c2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756a210c2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756a210c2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756a210c2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56a210c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56a210c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756a210c2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756a210c2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756a210c2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756a210c2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756a210c2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756a210c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756a210c2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756a210c2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756a210c2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756a210c2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756a210c2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756a210c2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56a210c2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756a210c2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756a210c2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756a210c2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756a210c2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756a210c2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756a210c2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756a210c2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onsolas"/>
              <a:buNone/>
              <a:defRPr sz="52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nsolas"/>
              <a:buNone/>
              <a:defRPr sz="28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1966950" y="2797175"/>
            <a:ext cx="5210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23800" y="764875"/>
            <a:ext cx="8696400" cy="4255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2400">
                <a:solidFill>
                  <a:srgbClr val="000000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223801" y="673436"/>
            <a:ext cx="869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nsolas"/>
              <a:buNone/>
              <a:defRPr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3800" y="863550"/>
            <a:ext cx="8696400" cy="4058400"/>
          </a:xfrm>
          <a:prstGeom prst="rect">
            <a:avLst/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  <a:defRPr sz="1800"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0.png"/><Relationship Id="rId4" Type="http://schemas.openxmlformats.org/officeDocument/2006/relationships/image" Target="../media/image7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0.png"/><Relationship Id="rId4" Type="http://schemas.openxmlformats.org/officeDocument/2006/relationships/image" Target="../media/image9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8.jpg"/><Relationship Id="rId4" Type="http://schemas.openxmlformats.org/officeDocument/2006/relationships/image" Target="../media/image89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0.png"/><Relationship Id="rId4" Type="http://schemas.openxmlformats.org/officeDocument/2006/relationships/image" Target="../media/image120.gif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1.png"/><Relationship Id="rId4" Type="http://schemas.openxmlformats.org/officeDocument/2006/relationships/image" Target="../media/image49.png"/><Relationship Id="rId5" Type="http://schemas.openxmlformats.org/officeDocument/2006/relationships/image" Target="../media/image92.png"/><Relationship Id="rId6" Type="http://schemas.openxmlformats.org/officeDocument/2006/relationships/image" Target="../media/image9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0.gif"/><Relationship Id="rId4" Type="http://schemas.openxmlformats.org/officeDocument/2006/relationships/image" Target="../media/image8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3.png"/><Relationship Id="rId4" Type="http://schemas.openxmlformats.org/officeDocument/2006/relationships/image" Target="../media/image9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7.gif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4.png"/><Relationship Id="rId4" Type="http://schemas.openxmlformats.org/officeDocument/2006/relationships/image" Target="../media/image98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4.png"/><Relationship Id="rId4" Type="http://schemas.openxmlformats.org/officeDocument/2006/relationships/image" Target="../media/image98.jpg"/><Relationship Id="rId5" Type="http://schemas.openxmlformats.org/officeDocument/2006/relationships/image" Target="../media/image9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4.png"/><Relationship Id="rId4" Type="http://schemas.openxmlformats.org/officeDocument/2006/relationships/image" Target="../media/image98.jpg"/><Relationship Id="rId5" Type="http://schemas.openxmlformats.org/officeDocument/2006/relationships/image" Target="../media/image9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4.png"/><Relationship Id="rId4" Type="http://schemas.openxmlformats.org/officeDocument/2006/relationships/image" Target="../media/image98.jpg"/><Relationship Id="rId5" Type="http://schemas.openxmlformats.org/officeDocument/2006/relationships/image" Target="../media/image9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8.jpg"/><Relationship Id="rId4" Type="http://schemas.openxmlformats.org/officeDocument/2006/relationships/image" Target="../media/image52.jpg"/><Relationship Id="rId5" Type="http://schemas.openxmlformats.org/officeDocument/2006/relationships/image" Target="../media/image8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0.png"/><Relationship Id="rId4" Type="http://schemas.openxmlformats.org/officeDocument/2006/relationships/image" Target="../media/image4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1.jpg"/><Relationship Id="rId4" Type="http://schemas.openxmlformats.org/officeDocument/2006/relationships/image" Target="../media/image102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1.jpg"/><Relationship Id="rId4" Type="http://schemas.openxmlformats.org/officeDocument/2006/relationships/image" Target="../media/image102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2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2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2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1.jpg"/><Relationship Id="rId4" Type="http://schemas.openxmlformats.org/officeDocument/2006/relationships/image" Target="../media/image102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4.png"/><Relationship Id="rId4" Type="http://schemas.openxmlformats.org/officeDocument/2006/relationships/image" Target="../media/image1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4.png"/><Relationship Id="rId4" Type="http://schemas.openxmlformats.org/officeDocument/2006/relationships/image" Target="../media/image110.png"/><Relationship Id="rId5" Type="http://schemas.openxmlformats.org/officeDocument/2006/relationships/image" Target="../media/image112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2.jpg"/><Relationship Id="rId4" Type="http://schemas.openxmlformats.org/officeDocument/2006/relationships/image" Target="../media/image101.jpg"/><Relationship Id="rId5" Type="http://schemas.openxmlformats.org/officeDocument/2006/relationships/image" Target="../media/image105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5.jpg"/><Relationship Id="rId4" Type="http://schemas.openxmlformats.org/officeDocument/2006/relationships/image" Target="../media/image10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5.jpg"/><Relationship Id="rId4" Type="http://schemas.openxmlformats.org/officeDocument/2006/relationships/image" Target="../media/image102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0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0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8.png"/><Relationship Id="rId4" Type="http://schemas.openxmlformats.org/officeDocument/2006/relationships/image" Target="../media/image52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18.png"/><Relationship Id="rId4" Type="http://schemas.openxmlformats.org/officeDocument/2006/relationships/image" Target="../media/image52.jpg"/><Relationship Id="rId5" Type="http://schemas.openxmlformats.org/officeDocument/2006/relationships/image" Target="../media/image1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7.png"/><Relationship Id="rId4" Type="http://schemas.openxmlformats.org/officeDocument/2006/relationships/image" Target="../media/image52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7.png"/><Relationship Id="rId4" Type="http://schemas.openxmlformats.org/officeDocument/2006/relationships/image" Target="../media/image52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2.png"/><Relationship Id="rId4" Type="http://schemas.openxmlformats.org/officeDocument/2006/relationships/image" Target="../media/image52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2.png"/><Relationship Id="rId4" Type="http://schemas.openxmlformats.org/officeDocument/2006/relationships/image" Target="../media/image52.jpg"/><Relationship Id="rId5" Type="http://schemas.openxmlformats.org/officeDocument/2006/relationships/image" Target="../media/image122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29.png"/><Relationship Id="rId4" Type="http://schemas.openxmlformats.org/officeDocument/2006/relationships/image" Target="../media/image52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29.png"/><Relationship Id="rId4" Type="http://schemas.openxmlformats.org/officeDocument/2006/relationships/image" Target="../media/image52.jpg"/><Relationship Id="rId5" Type="http://schemas.openxmlformats.org/officeDocument/2006/relationships/image" Target="../media/image126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52.jpg"/><Relationship Id="rId4" Type="http://schemas.openxmlformats.org/officeDocument/2006/relationships/image" Target="../media/image125.png"/><Relationship Id="rId5" Type="http://schemas.openxmlformats.org/officeDocument/2006/relationships/image" Target="../media/image12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2.jpg"/><Relationship Id="rId4" Type="http://schemas.openxmlformats.org/officeDocument/2006/relationships/image" Target="../media/image125.png"/><Relationship Id="rId5" Type="http://schemas.openxmlformats.org/officeDocument/2006/relationships/image" Target="../media/image124.png"/><Relationship Id="rId6" Type="http://schemas.openxmlformats.org/officeDocument/2006/relationships/image" Target="../media/image131.jpg"/><Relationship Id="rId7" Type="http://schemas.openxmlformats.org/officeDocument/2006/relationships/image" Target="../media/image128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2.jpg"/><Relationship Id="rId4" Type="http://schemas.openxmlformats.org/officeDocument/2006/relationships/image" Target="../media/image125.png"/><Relationship Id="rId5" Type="http://schemas.openxmlformats.org/officeDocument/2006/relationships/image" Target="../media/image124.png"/><Relationship Id="rId6" Type="http://schemas.openxmlformats.org/officeDocument/2006/relationships/image" Target="../media/image123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7.jp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7.jp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jpg"/><Relationship Id="rId4" Type="http://schemas.openxmlformats.org/officeDocument/2006/relationships/image" Target="../media/image4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jpg"/><Relationship Id="rId4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jpg"/><Relationship Id="rId4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Relationship Id="rId4" Type="http://schemas.openxmlformats.org/officeDocument/2006/relationships/image" Target="../media/image7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5" Type="http://schemas.openxmlformats.org/officeDocument/2006/relationships/image" Target="../media/image2.jpg"/><Relationship Id="rId6" Type="http://schemas.openxmlformats.org/officeDocument/2006/relationships/image" Target="../media/image12.jpg"/><Relationship Id="rId7" Type="http://schemas.openxmlformats.org/officeDocument/2006/relationships/image" Target="../media/image7.jpg"/><Relationship Id="rId8" Type="http://schemas.openxmlformats.org/officeDocument/2006/relationships/image" Target="../media/image2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Relationship Id="rId4" Type="http://schemas.openxmlformats.org/officeDocument/2006/relationships/image" Target="../media/image8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Relationship Id="rId4" Type="http://schemas.openxmlformats.org/officeDocument/2006/relationships/image" Target="../media/image6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0.png"/><Relationship Id="rId4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0.png"/><Relationship Id="rId4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0.png"/><Relationship Id="rId4" Type="http://schemas.openxmlformats.org/officeDocument/2006/relationships/image" Target="../media/image6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0.png"/><Relationship Id="rId4" Type="http://schemas.openxmlformats.org/officeDocument/2006/relationships/image" Target="../media/image6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2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0.png"/><Relationship Id="rId4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0.png"/><Relationship Id="rId4" Type="http://schemas.openxmlformats.org/officeDocument/2006/relationships/image" Target="../media/image6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0.png"/><Relationship Id="rId4" Type="http://schemas.openxmlformats.org/officeDocument/2006/relationships/image" Target="../media/image6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0.png"/><Relationship Id="rId4" Type="http://schemas.openxmlformats.org/officeDocument/2006/relationships/image" Target="../media/image6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0.png"/><Relationship Id="rId4" Type="http://schemas.openxmlformats.org/officeDocument/2006/relationships/image" Target="../media/image7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0.png"/><Relationship Id="rId4" Type="http://schemas.openxmlformats.org/officeDocument/2006/relationships/image" Target="../media/image6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0.png"/><Relationship Id="rId4" Type="http://schemas.openxmlformats.org/officeDocument/2006/relationships/image" Target="../media/image7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0.png"/><Relationship Id="rId4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0.png"/><Relationship Id="rId4" Type="http://schemas.openxmlformats.org/officeDocument/2006/relationships/image" Target="../media/image9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0.png"/><Relationship Id="rId4" Type="http://schemas.openxmlformats.org/officeDocument/2006/relationships/image" Target="../media/image8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0.png"/><Relationship Id="rId4" Type="http://schemas.openxmlformats.org/officeDocument/2006/relationships/image" Target="../media/image7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0.png"/><Relationship Id="rId4" Type="http://schemas.openxmlformats.org/officeDocument/2006/relationships/image" Target="../media/image6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0.png"/><Relationship Id="rId4" Type="http://schemas.openxmlformats.org/officeDocument/2006/relationships/image" Target="../media/image8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0.png"/><Relationship Id="rId4" Type="http://schemas.openxmlformats.org/officeDocument/2006/relationships/image" Target="../media/image7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0.png"/><Relationship Id="rId4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0.png"/><Relationship Id="rId4" Type="http://schemas.openxmlformats.org/officeDocument/2006/relationships/image" Target="../media/image8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134" name="Google Shape;134;p2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time find the closest pixels in a box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Same plan, weighted sum based on area of opposite rectangle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Q = V1*A1 + V2*A2 + V3*A3 + V4*A4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Still need to </a:t>
            </a:r>
            <a:r>
              <a:rPr lang="en" u="sng"/>
              <a:t>normalize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 do we?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93" name="Google Shape;893;p11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4" name="Google Shape;89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12"/>
          <p:cNvSpPr/>
          <p:nvPr/>
        </p:nvSpPr>
        <p:spPr>
          <a:xfrm>
            <a:off x="127950" y="1026550"/>
            <a:ext cx="378900" cy="3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999" y="764875"/>
            <a:ext cx="1915250" cy="1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12"/>
          <p:cNvSpPr/>
          <p:nvPr/>
        </p:nvSpPr>
        <p:spPr>
          <a:xfrm>
            <a:off x="5773950" y="804650"/>
            <a:ext cx="378900" cy="3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903" name="Google Shape;903;p11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3"/>
          <p:cNvSpPr/>
          <p:nvPr/>
        </p:nvSpPr>
        <p:spPr>
          <a:xfrm>
            <a:off x="127950" y="1026550"/>
            <a:ext cx="378900" cy="3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912" name="Google Shape;912;p11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3" name="Google Shape;91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14"/>
          <p:cNvSpPr/>
          <p:nvPr/>
        </p:nvSpPr>
        <p:spPr>
          <a:xfrm>
            <a:off x="127950" y="1026550"/>
            <a:ext cx="378900" cy="3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ALL THERE IS??</a:t>
            </a:r>
            <a:endParaRPr/>
          </a:p>
        </p:txBody>
      </p:sp>
      <p:sp>
        <p:nvSpPr>
          <p:cNvPr id="921" name="Google Shape;921;p11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663" y="764875"/>
            <a:ext cx="4262675" cy="42626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1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BETTER WAY!</a:t>
            </a:r>
            <a:endParaRPr/>
          </a:p>
        </p:txBody>
      </p:sp>
      <p:sp>
        <p:nvSpPr>
          <p:cNvPr id="928" name="Google Shape;928;p11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9" name="Google Shape;92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663" y="764875"/>
            <a:ext cx="4262675" cy="42626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1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HOW MUCH BETTER</a:t>
            </a:r>
            <a:endParaRPr/>
          </a:p>
        </p:txBody>
      </p:sp>
      <p:sp>
        <p:nvSpPr>
          <p:cNvPr id="935" name="Google Shape;935;p11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2266950"/>
            <a:ext cx="609600" cy="60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7" name="Google Shape;93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2266950"/>
            <a:ext cx="609600" cy="609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do?</a:t>
            </a:r>
            <a:endParaRPr/>
          </a:p>
        </p:txBody>
      </p:sp>
      <p:sp>
        <p:nvSpPr>
          <p:cNvPr id="943" name="Google Shape;943;p11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18"/>
          <p:cNvSpPr/>
          <p:nvPr/>
        </p:nvSpPr>
        <p:spPr>
          <a:xfrm>
            <a:off x="463400" y="2014250"/>
            <a:ext cx="378900" cy="3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do? Averaging!</a:t>
            </a:r>
            <a:endParaRPr/>
          </a:p>
        </p:txBody>
      </p:sp>
      <p:sp>
        <p:nvSpPr>
          <p:cNvPr id="951" name="Google Shape;951;p11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9"/>
          <p:cNvSpPr/>
          <p:nvPr/>
        </p:nvSpPr>
        <p:spPr>
          <a:xfrm>
            <a:off x="463400" y="2014250"/>
            <a:ext cx="378900" cy="3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2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do? Averaging!</a:t>
            </a:r>
            <a:endParaRPr/>
          </a:p>
        </p:txBody>
      </p:sp>
      <p:sp>
        <p:nvSpPr>
          <p:cNvPr id="960" name="Google Shape;960;p12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613" y="3093550"/>
            <a:ext cx="1934000" cy="19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000" y="926575"/>
            <a:ext cx="1934000" cy="19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388" y="3093550"/>
            <a:ext cx="1934000" cy="193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4" name="Google Shape;964;p120"/>
          <p:cNvCxnSpPr/>
          <p:nvPr/>
        </p:nvCxnSpPr>
        <p:spPr>
          <a:xfrm flipH="1">
            <a:off x="3158700" y="3046975"/>
            <a:ext cx="736200" cy="773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5" name="Google Shape;965;p120"/>
          <p:cNvCxnSpPr/>
          <p:nvPr/>
        </p:nvCxnSpPr>
        <p:spPr>
          <a:xfrm>
            <a:off x="5128175" y="3093550"/>
            <a:ext cx="804300" cy="804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6" name="Google Shape;966;p120"/>
          <p:cNvSpPr txBox="1"/>
          <p:nvPr/>
        </p:nvSpPr>
        <p:spPr>
          <a:xfrm rot="-2521793">
            <a:off x="3431722" y="2857439"/>
            <a:ext cx="479001" cy="1056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endParaRPr sz="48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7" name="Google Shape;967;p120"/>
          <p:cNvSpPr txBox="1"/>
          <p:nvPr/>
        </p:nvSpPr>
        <p:spPr>
          <a:xfrm>
            <a:off x="922600" y="2702200"/>
            <a:ext cx="1971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“interpolation”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8" name="Google Shape;968;p120"/>
          <p:cNvSpPr txBox="1"/>
          <p:nvPr/>
        </p:nvSpPr>
        <p:spPr>
          <a:xfrm>
            <a:off x="6249800" y="2702200"/>
            <a:ext cx="1971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averaging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9" name="Google Shape;969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6800" y="2975700"/>
            <a:ext cx="467050" cy="4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averaging?</a:t>
            </a:r>
            <a:endParaRPr/>
          </a:p>
        </p:txBody>
      </p:sp>
      <p:sp>
        <p:nvSpPr>
          <p:cNvPr id="975" name="Google Shape;975;p12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5" y="1069663"/>
            <a:ext cx="3722975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06967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Bilinear interpolation: for grids, pretty good</a:t>
            </a:r>
            <a:endParaRPr sz="2400"/>
          </a:p>
        </p:txBody>
      </p:sp>
      <p:sp>
        <p:nvSpPr>
          <p:cNvPr id="142" name="Google Shape;142;p2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Alternatively, linear interpolation of linear interpolates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q1 = V1*d2 + V2*d1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 = V3*d2 + V4*d1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q1*d4 + q2*d3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065738"/>
            <a:ext cx="4282800" cy="365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averaging? A weighted sum</a:t>
            </a:r>
            <a:endParaRPr/>
          </a:p>
        </p:txBody>
      </p:sp>
      <p:sp>
        <p:nvSpPr>
          <p:cNvPr id="983" name="Google Shape;983;p12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1069675"/>
            <a:ext cx="3722975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6967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averaging? A weighted sum</a:t>
            </a:r>
            <a:endParaRPr/>
          </a:p>
        </p:txBody>
      </p:sp>
      <p:sp>
        <p:nvSpPr>
          <p:cNvPr id="991" name="Google Shape;991;p12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638" y="1350063"/>
            <a:ext cx="4886725" cy="244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2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this operation “</a:t>
            </a:r>
            <a:r>
              <a:rPr i="1" lang="en"/>
              <a:t>convolution</a:t>
            </a:r>
            <a:r>
              <a:rPr lang="en"/>
              <a:t>”</a:t>
            </a:r>
            <a:endParaRPr/>
          </a:p>
        </p:txBody>
      </p:sp>
      <p:sp>
        <p:nvSpPr>
          <p:cNvPr id="998" name="Google Shape;998;p12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9" name="Google Shape;99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25" y="1069675"/>
            <a:ext cx="7445950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24"/>
          <p:cNvSpPr txBox="1"/>
          <p:nvPr/>
        </p:nvSpPr>
        <p:spPr>
          <a:xfrm>
            <a:off x="1453600" y="997000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or 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2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 on larger images</a:t>
            </a:r>
            <a:endParaRPr/>
          </a:p>
        </p:txBody>
      </p:sp>
      <p:sp>
        <p:nvSpPr>
          <p:cNvPr id="1006" name="Google Shape;1006;p12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7" name="Google Shape;100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25" y="1069663"/>
            <a:ext cx="744595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2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slides across image</a:t>
            </a:r>
            <a:endParaRPr/>
          </a:p>
        </p:txBody>
      </p:sp>
      <p:sp>
        <p:nvSpPr>
          <p:cNvPr id="1013" name="Google Shape;1013;p12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25" y="764875"/>
            <a:ext cx="8525349" cy="42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 on larger images</a:t>
            </a:r>
            <a:endParaRPr/>
          </a:p>
        </p:txBody>
      </p:sp>
      <p:sp>
        <p:nvSpPr>
          <p:cNvPr id="1020" name="Google Shape;1020;p12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1" name="Google Shape;102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1"/>
            <a:ext cx="4918775" cy="24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025" y="2834187"/>
            <a:ext cx="1958475" cy="19584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23" name="Google Shape;1023;p127"/>
          <p:cNvCxnSpPr/>
          <p:nvPr/>
        </p:nvCxnSpPr>
        <p:spPr>
          <a:xfrm>
            <a:off x="5277275" y="2655600"/>
            <a:ext cx="1301100" cy="577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2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called box filter</a:t>
            </a:r>
            <a:endParaRPr/>
          </a:p>
        </p:txBody>
      </p:sp>
      <p:sp>
        <p:nvSpPr>
          <p:cNvPr id="1029" name="Google Shape;1029;p12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0" name="Google Shape;103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1"/>
            <a:ext cx="4918775" cy="24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025" y="2834187"/>
            <a:ext cx="1958475" cy="19584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32" name="Google Shape;1032;p128"/>
          <p:cNvCxnSpPr/>
          <p:nvPr/>
        </p:nvCxnSpPr>
        <p:spPr>
          <a:xfrm>
            <a:off x="5277275" y="2655600"/>
            <a:ext cx="1301100" cy="577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3" name="Google Shape;1033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475" y="3331925"/>
            <a:ext cx="2260824" cy="1695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4" name="Google Shape;1034;p128"/>
          <p:cNvCxnSpPr/>
          <p:nvPr/>
        </p:nvCxnSpPr>
        <p:spPr>
          <a:xfrm flipH="1" rot="10800000">
            <a:off x="1565425" y="2953900"/>
            <a:ext cx="18600" cy="838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5" name="Google Shape;1035;p128"/>
          <p:cNvCxnSpPr/>
          <p:nvPr/>
        </p:nvCxnSpPr>
        <p:spPr>
          <a:xfrm>
            <a:off x="1789050" y="3894900"/>
            <a:ext cx="866400" cy="9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6" name="Google Shape;1036;p128"/>
          <p:cNvSpPr txBox="1"/>
          <p:nvPr/>
        </p:nvSpPr>
        <p:spPr>
          <a:xfrm>
            <a:off x="559050" y="3699975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Box filters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2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filters smooth image</a:t>
            </a:r>
            <a:endParaRPr/>
          </a:p>
        </p:txBody>
      </p:sp>
      <p:sp>
        <p:nvSpPr>
          <p:cNvPr id="1042" name="Google Shape;1042;p12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3" name="Google Shape;104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1"/>
            <a:ext cx="4918775" cy="24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025" y="2834187"/>
            <a:ext cx="1958475" cy="19584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45" name="Google Shape;1045;p129"/>
          <p:cNvCxnSpPr/>
          <p:nvPr/>
        </p:nvCxnSpPr>
        <p:spPr>
          <a:xfrm>
            <a:off x="5277275" y="2655600"/>
            <a:ext cx="1301100" cy="577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6" name="Google Shape;104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475" y="3331925"/>
            <a:ext cx="2260824" cy="1695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7" name="Google Shape;1047;p129"/>
          <p:cNvCxnSpPr/>
          <p:nvPr/>
        </p:nvCxnSpPr>
        <p:spPr>
          <a:xfrm flipH="1" rot="10800000">
            <a:off x="1565425" y="2953900"/>
            <a:ext cx="18600" cy="838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p129"/>
          <p:cNvCxnSpPr/>
          <p:nvPr/>
        </p:nvCxnSpPr>
        <p:spPr>
          <a:xfrm>
            <a:off x="1789050" y="3894900"/>
            <a:ext cx="866400" cy="9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129"/>
          <p:cNvSpPr txBox="1"/>
          <p:nvPr/>
        </p:nvSpPr>
        <p:spPr>
          <a:xfrm>
            <a:off x="559050" y="3699975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Box filters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3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filters smooth image</a:t>
            </a:r>
            <a:endParaRPr/>
          </a:p>
        </p:txBody>
      </p:sp>
      <p:sp>
        <p:nvSpPr>
          <p:cNvPr id="1055" name="Google Shape;1055;p13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1"/>
            <a:ext cx="4918775" cy="24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025" y="2834187"/>
            <a:ext cx="1958475" cy="19584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58" name="Google Shape;1058;p130"/>
          <p:cNvCxnSpPr/>
          <p:nvPr/>
        </p:nvCxnSpPr>
        <p:spPr>
          <a:xfrm>
            <a:off x="5277275" y="2655600"/>
            <a:ext cx="1301100" cy="577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9" name="Google Shape;1059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475" y="3331925"/>
            <a:ext cx="2260824" cy="1695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p130"/>
          <p:cNvCxnSpPr/>
          <p:nvPr/>
        </p:nvCxnSpPr>
        <p:spPr>
          <a:xfrm flipH="1" rot="10800000">
            <a:off x="1565425" y="2953900"/>
            <a:ext cx="18600" cy="838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130"/>
          <p:cNvCxnSpPr/>
          <p:nvPr/>
        </p:nvCxnSpPr>
        <p:spPr>
          <a:xfrm>
            <a:off x="1789050" y="3894900"/>
            <a:ext cx="866400" cy="9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130"/>
          <p:cNvSpPr txBox="1"/>
          <p:nvPr/>
        </p:nvSpPr>
        <p:spPr>
          <a:xfrm>
            <a:off x="559050" y="3699975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Box filters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3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resize our smoothed image</a:t>
            </a:r>
            <a:endParaRPr/>
          </a:p>
        </p:txBody>
      </p:sp>
      <p:sp>
        <p:nvSpPr>
          <p:cNvPr id="1068" name="Google Shape;1068;p13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092" y="764867"/>
            <a:ext cx="3287975" cy="32879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0" name="Google Shape;107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12" y="764875"/>
            <a:ext cx="3287963" cy="328796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1" name="Google Shape;1071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5175" y="2519975"/>
            <a:ext cx="609600" cy="609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72" name="Google Shape;1072;p131"/>
          <p:cNvCxnSpPr/>
          <p:nvPr/>
        </p:nvCxnSpPr>
        <p:spPr>
          <a:xfrm>
            <a:off x="7390475" y="1742450"/>
            <a:ext cx="716100" cy="4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3" name="Google Shape;1073;p131"/>
          <p:cNvCxnSpPr/>
          <p:nvPr/>
        </p:nvCxnSpPr>
        <p:spPr>
          <a:xfrm>
            <a:off x="3359125" y="2329500"/>
            <a:ext cx="843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Bicubic sampling: more complex, maybe better?</a:t>
            </a:r>
            <a:endParaRPr sz="2400"/>
          </a:p>
        </p:txBody>
      </p:sp>
      <p:sp>
        <p:nvSpPr>
          <p:cNvPr id="150" name="Google Shape;150;p2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223800" y="764875"/>
            <a:ext cx="43512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A cubic interpolation of 4 cubic interpolations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Smoother than bilinear, no “star”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16 nearest neighbors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Fit 3rd order poly: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f(x) = a + bx + cx^2 + dx^3</a:t>
            </a:r>
            <a:endParaRPr sz="1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Interpolate along axis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>
                <a:solidFill>
                  <a:schemeClr val="dk1"/>
                </a:solidFill>
              </a:rPr>
              <a:t>Fit another poly to interpolated values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00" y="764863"/>
            <a:ext cx="4264200" cy="261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3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much better!</a:t>
            </a:r>
            <a:endParaRPr/>
          </a:p>
        </p:txBody>
      </p:sp>
      <p:sp>
        <p:nvSpPr>
          <p:cNvPr id="1079" name="Google Shape;1079;p13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0" name="Google Shape;108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650" y="764875"/>
            <a:ext cx="4262675" cy="42626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Before/After</a:t>
            </a:r>
            <a:endParaRPr/>
          </a:p>
        </p:txBody>
      </p:sp>
      <p:sp>
        <p:nvSpPr>
          <p:cNvPr id="1086" name="Google Shape;1086;p13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7" name="Google Shape;108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825" y="764875"/>
            <a:ext cx="4262675" cy="42626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8" name="Google Shape;108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88" y="764875"/>
            <a:ext cx="4262675" cy="42626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Box filters have artifacts</a:t>
            </a:r>
            <a:endParaRPr sz="3000"/>
          </a:p>
        </p:txBody>
      </p:sp>
      <p:sp>
        <p:nvSpPr>
          <p:cNvPr id="1094" name="Google Shape;1094;p13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5" name="Google Shape;109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3938" y="-204975"/>
            <a:ext cx="12111875" cy="121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3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Box filters have artifacts</a:t>
            </a:r>
            <a:endParaRPr sz="3000"/>
          </a:p>
        </p:txBody>
      </p:sp>
      <p:sp>
        <p:nvSpPr>
          <p:cNvPr id="1103" name="Google Shape;1103;p13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35"/>
          <p:cNvSpPr/>
          <p:nvPr/>
        </p:nvSpPr>
        <p:spPr>
          <a:xfrm>
            <a:off x="5413725" y="764875"/>
            <a:ext cx="3360000" cy="251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35"/>
          <p:cNvSpPr/>
          <p:nvPr/>
        </p:nvSpPr>
        <p:spPr>
          <a:xfrm>
            <a:off x="4457275" y="3074925"/>
            <a:ext cx="779400" cy="78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3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Box filters: vertical + horizontal streaking</a:t>
            </a:r>
            <a:endParaRPr sz="2400"/>
          </a:p>
        </p:txBody>
      </p:sp>
      <p:sp>
        <p:nvSpPr>
          <p:cNvPr id="1112" name="Google Shape;1112;p13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136"/>
          <p:cNvGrpSpPr/>
          <p:nvPr/>
        </p:nvGrpSpPr>
        <p:grpSpPr>
          <a:xfrm>
            <a:off x="4028700" y="1401225"/>
            <a:ext cx="1086600" cy="1086600"/>
            <a:chOff x="4028700" y="1401225"/>
            <a:chExt cx="1086600" cy="1086600"/>
          </a:xfrm>
        </p:grpSpPr>
        <p:sp>
          <p:nvSpPr>
            <p:cNvPr id="1116" name="Google Shape;1116;p136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36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3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Box filters: vertical + horizontal streaking</a:t>
            </a:r>
            <a:endParaRPr sz="2400"/>
          </a:p>
        </p:txBody>
      </p:sp>
      <p:sp>
        <p:nvSpPr>
          <p:cNvPr id="1123" name="Google Shape;1123;p13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5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37"/>
          <p:cNvSpPr/>
          <p:nvPr/>
        </p:nvSpPr>
        <p:spPr>
          <a:xfrm>
            <a:off x="229500" y="1424263"/>
            <a:ext cx="2709000" cy="27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6" name="Google Shape;1126;p137"/>
          <p:cNvCxnSpPr/>
          <p:nvPr/>
        </p:nvCxnSpPr>
        <p:spPr>
          <a:xfrm>
            <a:off x="2152450" y="1891550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Google Shape;1127;p137"/>
          <p:cNvCxnSpPr/>
          <p:nvPr/>
        </p:nvCxnSpPr>
        <p:spPr>
          <a:xfrm>
            <a:off x="1261225" y="2019313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137"/>
          <p:cNvCxnSpPr/>
          <p:nvPr/>
        </p:nvCxnSpPr>
        <p:spPr>
          <a:xfrm>
            <a:off x="1646575" y="1584688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37"/>
          <p:cNvCxnSpPr/>
          <p:nvPr/>
        </p:nvCxnSpPr>
        <p:spPr>
          <a:xfrm>
            <a:off x="783325" y="2333438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37"/>
          <p:cNvCxnSpPr/>
          <p:nvPr/>
        </p:nvCxnSpPr>
        <p:spPr>
          <a:xfrm>
            <a:off x="497775" y="1891538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1" name="Google Shape;1131;p137"/>
          <p:cNvGrpSpPr/>
          <p:nvPr/>
        </p:nvGrpSpPr>
        <p:grpSpPr>
          <a:xfrm>
            <a:off x="2031925" y="1359050"/>
            <a:ext cx="1086600" cy="1086600"/>
            <a:chOff x="4028700" y="1401225"/>
            <a:chExt cx="1086600" cy="1086600"/>
          </a:xfrm>
        </p:grpSpPr>
        <p:sp>
          <p:nvSpPr>
            <p:cNvPr id="1132" name="Google Shape;1132;p137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37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3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Box filters: vertical + horizontal streaking</a:t>
            </a:r>
            <a:endParaRPr sz="2400"/>
          </a:p>
        </p:txBody>
      </p:sp>
      <p:sp>
        <p:nvSpPr>
          <p:cNvPr id="1139" name="Google Shape;1139;p13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0" name="Google Shape;114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5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38"/>
          <p:cNvSpPr/>
          <p:nvPr/>
        </p:nvSpPr>
        <p:spPr>
          <a:xfrm>
            <a:off x="229500" y="1424263"/>
            <a:ext cx="2709000" cy="27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2" name="Google Shape;1142;p138"/>
          <p:cNvCxnSpPr/>
          <p:nvPr/>
        </p:nvCxnSpPr>
        <p:spPr>
          <a:xfrm>
            <a:off x="2152450" y="1891550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138"/>
          <p:cNvCxnSpPr/>
          <p:nvPr/>
        </p:nvCxnSpPr>
        <p:spPr>
          <a:xfrm>
            <a:off x="1261225" y="2019313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138"/>
          <p:cNvCxnSpPr/>
          <p:nvPr/>
        </p:nvCxnSpPr>
        <p:spPr>
          <a:xfrm>
            <a:off x="1646575" y="1584688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138"/>
          <p:cNvCxnSpPr/>
          <p:nvPr/>
        </p:nvCxnSpPr>
        <p:spPr>
          <a:xfrm>
            <a:off x="783325" y="2333438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138"/>
          <p:cNvCxnSpPr/>
          <p:nvPr/>
        </p:nvCxnSpPr>
        <p:spPr>
          <a:xfrm>
            <a:off x="497775" y="1891538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7" name="Google Shape;1147;p138"/>
          <p:cNvGrpSpPr/>
          <p:nvPr/>
        </p:nvGrpSpPr>
        <p:grpSpPr>
          <a:xfrm>
            <a:off x="1955725" y="1359050"/>
            <a:ext cx="1086600" cy="1086600"/>
            <a:chOff x="4028700" y="1401225"/>
            <a:chExt cx="1086600" cy="1086600"/>
          </a:xfrm>
        </p:grpSpPr>
        <p:sp>
          <p:nvSpPr>
            <p:cNvPr id="1148" name="Google Shape;1148;p138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38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3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Box filters: vertical + horizontal streaking</a:t>
            </a:r>
            <a:endParaRPr sz="2400"/>
          </a:p>
        </p:txBody>
      </p:sp>
      <p:sp>
        <p:nvSpPr>
          <p:cNvPr id="1155" name="Google Shape;1155;p13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5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39"/>
          <p:cNvSpPr/>
          <p:nvPr/>
        </p:nvSpPr>
        <p:spPr>
          <a:xfrm>
            <a:off x="229500" y="1424263"/>
            <a:ext cx="2709000" cy="27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8" name="Google Shape;1158;p139"/>
          <p:cNvCxnSpPr/>
          <p:nvPr/>
        </p:nvCxnSpPr>
        <p:spPr>
          <a:xfrm>
            <a:off x="2152450" y="1891550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139"/>
          <p:cNvCxnSpPr/>
          <p:nvPr/>
        </p:nvCxnSpPr>
        <p:spPr>
          <a:xfrm>
            <a:off x="1261225" y="2019313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139"/>
          <p:cNvCxnSpPr/>
          <p:nvPr/>
        </p:nvCxnSpPr>
        <p:spPr>
          <a:xfrm>
            <a:off x="1646575" y="1584688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139"/>
          <p:cNvCxnSpPr/>
          <p:nvPr/>
        </p:nvCxnSpPr>
        <p:spPr>
          <a:xfrm>
            <a:off x="783325" y="2333438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139"/>
          <p:cNvCxnSpPr/>
          <p:nvPr/>
        </p:nvCxnSpPr>
        <p:spPr>
          <a:xfrm>
            <a:off x="497775" y="1891538"/>
            <a:ext cx="0" cy="15189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3" name="Google Shape;1163;p139"/>
          <p:cNvGrpSpPr/>
          <p:nvPr/>
        </p:nvGrpSpPr>
        <p:grpSpPr>
          <a:xfrm>
            <a:off x="1879525" y="1359050"/>
            <a:ext cx="1086600" cy="1086600"/>
            <a:chOff x="4028700" y="1401225"/>
            <a:chExt cx="1086600" cy="1086600"/>
          </a:xfrm>
        </p:grpSpPr>
        <p:sp>
          <p:nvSpPr>
            <p:cNvPr id="1164" name="Google Shape;1164;p139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>
                <a:alpha val="44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39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4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a smoothly weighted kernel</a:t>
            </a:r>
            <a:endParaRPr/>
          </a:p>
        </p:txBody>
      </p:sp>
      <p:sp>
        <p:nvSpPr>
          <p:cNvPr id="1171" name="Google Shape;1171;p14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2" name="Google Shape;117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917275"/>
            <a:ext cx="3722975" cy="372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4" name="Google Shape;1174;p140"/>
          <p:cNvGrpSpPr/>
          <p:nvPr/>
        </p:nvGrpSpPr>
        <p:grpSpPr>
          <a:xfrm>
            <a:off x="4028700" y="1401225"/>
            <a:ext cx="1086600" cy="1086600"/>
            <a:chOff x="4028700" y="1401225"/>
            <a:chExt cx="1086600" cy="1086600"/>
          </a:xfrm>
        </p:grpSpPr>
        <p:sp>
          <p:nvSpPr>
            <p:cNvPr id="1175" name="Google Shape;1175;p140"/>
            <p:cNvSpPr/>
            <p:nvPr/>
          </p:nvSpPr>
          <p:spPr>
            <a:xfrm>
              <a:off x="4028700" y="1401225"/>
              <a:ext cx="1086600" cy="1086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0"/>
            <p:cNvSpPr/>
            <p:nvPr/>
          </p:nvSpPr>
          <p:spPr>
            <a:xfrm>
              <a:off x="4285650" y="1658175"/>
              <a:ext cx="572700" cy="57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Gaussians</a:t>
            </a:r>
            <a:endParaRPr/>
          </a:p>
        </p:txBody>
      </p:sp>
      <p:sp>
        <p:nvSpPr>
          <p:cNvPr id="1182" name="Google Shape;1182;p14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3" name="Google Shape;118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300" y="1069675"/>
            <a:ext cx="5191399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250" y="1569525"/>
            <a:ext cx="162877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1829863"/>
            <a:ext cx="3950374" cy="2962787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4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Gaussian</a:t>
            </a:r>
            <a:endParaRPr/>
          </a:p>
        </p:txBody>
      </p:sp>
      <p:sp>
        <p:nvSpPr>
          <p:cNvPr id="1191" name="Google Shape;1191;p14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2" name="Google Shape;1192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038" y="861375"/>
            <a:ext cx="1823900" cy="48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887" y="764875"/>
            <a:ext cx="4027775" cy="40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4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smoothing with Gaussians</a:t>
            </a:r>
            <a:endParaRPr/>
          </a:p>
        </p:txBody>
      </p:sp>
      <p:sp>
        <p:nvSpPr>
          <p:cNvPr id="1199" name="Google Shape;1199;p14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209" y="1966900"/>
            <a:ext cx="991575" cy="9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75" y="1218925"/>
            <a:ext cx="2705650" cy="27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853" y="1109862"/>
            <a:ext cx="2705650" cy="27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43"/>
          <p:cNvSpPr txBox="1"/>
          <p:nvPr/>
        </p:nvSpPr>
        <p:spPr>
          <a:xfrm>
            <a:off x="3063125" y="1868250"/>
            <a:ext cx="8385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onsolas"/>
                <a:ea typeface="Consolas"/>
                <a:cs typeface="Consolas"/>
                <a:sym typeface="Consolas"/>
              </a:rPr>
              <a:t>*</a:t>
            </a:r>
            <a:endParaRPr sz="9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4" name="Google Shape;1204;p143"/>
          <p:cNvSpPr txBox="1"/>
          <p:nvPr/>
        </p:nvSpPr>
        <p:spPr>
          <a:xfrm>
            <a:off x="5284100" y="1551475"/>
            <a:ext cx="8385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Consolas"/>
                <a:ea typeface="Consolas"/>
                <a:cs typeface="Consolas"/>
                <a:sym typeface="Consolas"/>
              </a:rPr>
              <a:t>=</a:t>
            </a:r>
            <a:endParaRPr sz="9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smoothing with Gaussians</a:t>
            </a:r>
            <a:endParaRPr/>
          </a:p>
        </p:txBody>
      </p:sp>
      <p:sp>
        <p:nvSpPr>
          <p:cNvPr id="1210" name="Google Shape;1210;p14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1" name="Google Shape;121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751" y="764863"/>
            <a:ext cx="4027748" cy="40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764863"/>
            <a:ext cx="4027750" cy="40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4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smoothing with Gaussians</a:t>
            </a:r>
            <a:endParaRPr/>
          </a:p>
        </p:txBody>
      </p:sp>
      <p:sp>
        <p:nvSpPr>
          <p:cNvPr id="1218" name="Google Shape;1218;p14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145"/>
          <p:cNvPicPr preferRelativeResize="0"/>
          <p:nvPr/>
        </p:nvPicPr>
        <p:blipFill rotWithShape="1">
          <a:blip r:embed="rId3">
            <a:alphaModFix/>
          </a:blip>
          <a:srcRect b="65371" l="50072" r="25512" t="10212"/>
          <a:stretch/>
        </p:blipFill>
        <p:spPr>
          <a:xfrm>
            <a:off x="4651825" y="764900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45"/>
          <p:cNvPicPr preferRelativeResize="0"/>
          <p:nvPr/>
        </p:nvPicPr>
        <p:blipFill rotWithShape="1">
          <a:blip r:embed="rId4">
            <a:alphaModFix/>
          </a:blip>
          <a:srcRect b="65602" l="50074" r="25509" t="9981"/>
          <a:stretch/>
        </p:blipFill>
        <p:spPr>
          <a:xfrm>
            <a:off x="229489" y="764906"/>
            <a:ext cx="4262675" cy="42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4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Wow, so what was that convolution thing??</a:t>
            </a:r>
            <a:endParaRPr sz="3000"/>
          </a:p>
        </p:txBody>
      </p:sp>
      <p:sp>
        <p:nvSpPr>
          <p:cNvPr id="1226" name="Google Shape;1226;p14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7" name="Google Shape;122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25" y="1069675"/>
            <a:ext cx="744595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4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Wow, so what was that convolution thing??</a:t>
            </a:r>
            <a:endParaRPr sz="3000"/>
          </a:p>
        </p:txBody>
      </p:sp>
      <p:sp>
        <p:nvSpPr>
          <p:cNvPr id="1233" name="Google Shape;1233;p14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4" name="Google Shape;123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25" y="1069675"/>
            <a:ext cx="744595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4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Calculate it, go!</a:t>
            </a:r>
            <a:endParaRPr sz="3000"/>
          </a:p>
        </p:txBody>
      </p:sp>
      <p:sp>
        <p:nvSpPr>
          <p:cNvPr id="1240" name="Google Shape;1240;p14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1" name="Google Shape;124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25" y="1069675"/>
            <a:ext cx="744595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4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Calculate it, go!</a:t>
            </a:r>
            <a:endParaRPr sz="3000"/>
          </a:p>
        </p:txBody>
      </p:sp>
      <p:sp>
        <p:nvSpPr>
          <p:cNvPr id="1247" name="Google Shape;1247;p14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8" name="Google Shape;124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25" y="1069675"/>
            <a:ext cx="744595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5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that kernel!</a:t>
            </a:r>
            <a:endParaRPr/>
          </a:p>
        </p:txBody>
      </p:sp>
      <p:sp>
        <p:nvSpPr>
          <p:cNvPr id="1254" name="Google Shape;1254;p15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5" name="Google Shape;125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75" y="157982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5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Highpass</a:t>
            </a:r>
            <a:r>
              <a:rPr lang="en"/>
              <a:t> Kernel: finds edges</a:t>
            </a:r>
            <a:endParaRPr/>
          </a:p>
        </p:txBody>
      </p:sp>
      <p:sp>
        <p:nvSpPr>
          <p:cNvPr id="1262" name="Google Shape;1262;p15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3" name="Google Shape;126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75" y="157982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225" y="1141125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this interpolation useful for?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5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that kernel!</a:t>
            </a:r>
            <a:endParaRPr/>
          </a:p>
        </p:txBody>
      </p:sp>
      <p:pic>
        <p:nvPicPr>
          <p:cNvPr id="1271" name="Google Shape;1271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75" y="157982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5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3" name="Google Shape;1273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5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Kernel: Does nothing!</a:t>
            </a:r>
            <a:endParaRPr/>
          </a:p>
        </p:txBody>
      </p:sp>
      <p:pic>
        <p:nvPicPr>
          <p:cNvPr id="1279" name="Google Shape;127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75" y="157982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5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1" name="Google Shape;1281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225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75" y="157982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5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that kernel!</a:t>
            </a:r>
            <a:endParaRPr/>
          </a:p>
        </p:txBody>
      </p:sp>
      <p:sp>
        <p:nvSpPr>
          <p:cNvPr id="1289" name="Google Shape;1289;p15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0" name="Google Shape;1290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75" y="157982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5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Sharpen Kernel: sharpens!</a:t>
            </a:r>
            <a:endParaRPr/>
          </a:p>
        </p:txBody>
      </p:sp>
      <p:sp>
        <p:nvSpPr>
          <p:cNvPr id="1297" name="Google Shape;1297;p15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sharpen = highpass + identity!</a:t>
            </a:r>
            <a:endParaRPr/>
          </a:p>
        </p:txBody>
      </p:sp>
      <p:pic>
        <p:nvPicPr>
          <p:cNvPr id="1298" name="Google Shape;1298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225" y="1141125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75" y="157982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5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that kernel!</a:t>
            </a:r>
            <a:endParaRPr/>
          </a:p>
        </p:txBody>
      </p:sp>
      <p:sp>
        <p:nvSpPr>
          <p:cNvPr id="1306" name="Google Shape;1306;p15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075" y="1579825"/>
            <a:ext cx="1983850" cy="19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5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Emboss Kernel: stylin’</a:t>
            </a:r>
            <a:endParaRPr/>
          </a:p>
        </p:txBody>
      </p:sp>
      <p:sp>
        <p:nvSpPr>
          <p:cNvPr id="1314" name="Google Shape;1314;p15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5" name="Google Shape;1315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225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5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Guess those kernels!</a:t>
            </a:r>
            <a:endParaRPr/>
          </a:p>
        </p:txBody>
      </p:sp>
      <p:sp>
        <p:nvSpPr>
          <p:cNvPr id="1322" name="Google Shape;1322;p15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3" name="Google Shape;132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075" y="291742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075" y="849225"/>
            <a:ext cx="1983850" cy="19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5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 Kernels: edges and…</a:t>
            </a:r>
            <a:endParaRPr/>
          </a:p>
        </p:txBody>
      </p:sp>
      <p:sp>
        <p:nvSpPr>
          <p:cNvPr id="1331" name="Google Shape;1331;p15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2" name="Google Shape;133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075" y="291742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075" y="84922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250" y="93357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0253" y="3043701"/>
            <a:ext cx="1983850" cy="19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6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 Kernels: edges and gradient!</a:t>
            </a:r>
            <a:endParaRPr/>
          </a:p>
        </p:txBody>
      </p:sp>
      <p:sp>
        <p:nvSpPr>
          <p:cNvPr id="1342" name="Google Shape;1342;p16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3" name="Google Shape;13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1141113"/>
            <a:ext cx="3275275" cy="32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075" y="291742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075" y="849225"/>
            <a:ext cx="1983850" cy="1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9225" y="1141125"/>
            <a:ext cx="3275275" cy="3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6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 Kernels: edges and gradient!</a:t>
            </a:r>
            <a:endParaRPr/>
          </a:p>
        </p:txBody>
      </p:sp>
      <p:sp>
        <p:nvSpPr>
          <p:cNvPr id="1352" name="Google Shape;1352;p16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663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resizing!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we want to increase the size of an image…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a beautiful image of a sunset… it’s just very small… </a:t>
            </a:r>
            <a:endParaRPr/>
          </a:p>
        </p:txBody>
      </p:sp>
      <p:sp>
        <p:nvSpPr>
          <p:cNvPr id="169" name="Google Shape;169;p2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75" y="1031288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6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much more!!</a:t>
            </a:r>
            <a:endParaRPr/>
          </a:p>
        </p:txBody>
      </p:sp>
      <p:sp>
        <p:nvSpPr>
          <p:cNvPr id="1359" name="Google Shape;1359;p16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resizing!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we want to increase the size of an image…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a beautiful image of a sunset… it’s just very small…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Say we want to increase size 4x4 -&gt; 7x7</a:t>
            </a:r>
            <a:endParaRPr/>
          </a:p>
        </p:txBody>
      </p:sp>
      <p:sp>
        <p:nvSpPr>
          <p:cNvPr id="177" name="Google Shape;177;p2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</p:txBody>
      </p:sp>
      <p:sp>
        <p:nvSpPr>
          <p:cNvPr id="185" name="Google Shape;185;p2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6843400" cy="68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</p:txBody>
      </p:sp>
      <p:sp>
        <p:nvSpPr>
          <p:cNvPr id="193" name="Google Shape;193;p3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</p:txBody>
      </p:sp>
      <p:sp>
        <p:nvSpPr>
          <p:cNvPr id="201" name="Google Shape;201;p3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Eyes: projection onto retina</a:t>
            </a:r>
            <a:endParaRPr/>
          </a:p>
        </p:txBody>
      </p:sp>
      <p:sp>
        <p:nvSpPr>
          <p:cNvPr id="63" name="Google Shape;63;p1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88" y="1069675"/>
            <a:ext cx="6380420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</p:txBody>
      </p:sp>
      <p:sp>
        <p:nvSpPr>
          <p:cNvPr id="209" name="Google Shape;209;p3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4752175" y="1006350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(-0.5, -0.5)</a:t>
            </a:r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7932900" y="3991400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</a:t>
            </a:r>
            <a:r>
              <a:rPr lang="en"/>
              <a:t>.5, 3.5)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of equations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aX + b = 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a*-.5 + b = -.5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a*6.5 + b = 3.5</a:t>
            </a:r>
            <a:endParaRPr/>
          </a:p>
        </p:txBody>
      </p:sp>
      <p:sp>
        <p:nvSpPr>
          <p:cNvPr id="219" name="Google Shape;219;p3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of equations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aX + b = 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a*-.5 + b = -.5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a*6.5 + b = 3.5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a*7 = 4</a:t>
            </a:r>
            <a:endParaRPr/>
          </a:p>
        </p:txBody>
      </p:sp>
      <p:sp>
        <p:nvSpPr>
          <p:cNvPr id="227" name="Google Shape;227;p3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of equations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aX + b = 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a*-.5 + b = -.5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a*6.5 + b = 3.5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a*7 = 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</a:t>
            </a:r>
            <a:r>
              <a:rPr lang="en"/>
              <a:t> = 4/7</a:t>
            </a:r>
            <a:endParaRPr/>
          </a:p>
        </p:txBody>
      </p:sp>
      <p:sp>
        <p:nvSpPr>
          <p:cNvPr id="235" name="Google Shape;235;p3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of equations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aX + b = 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a*-.5 + b = -.5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a*6.5 + b = 3.5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= 4/7</a:t>
            </a:r>
            <a:endParaRPr/>
          </a:p>
        </p:txBody>
      </p:sp>
      <p:sp>
        <p:nvSpPr>
          <p:cNvPr id="243" name="Google Shape;243;p3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of equations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aX + b = 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a*-.5 + b = -.5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a*6.5 + b = 3.5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= 4/7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a*-.5 + b = -.5</a:t>
            </a:r>
            <a:endParaRPr/>
          </a:p>
        </p:txBody>
      </p:sp>
      <p:sp>
        <p:nvSpPr>
          <p:cNvPr id="251" name="Google Shape;251;p3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of equations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aX + b = 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a*-.5 + b = -.5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a*6.5 + b = 3.5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= 4/7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a*-.5 + b = -.5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4/7*-</a:t>
            </a:r>
            <a:r>
              <a:rPr lang="en"/>
              <a:t>1/2</a:t>
            </a:r>
            <a:r>
              <a:rPr lang="en"/>
              <a:t> + b = -1/2</a:t>
            </a:r>
            <a:endParaRPr/>
          </a:p>
        </p:txBody>
      </p:sp>
      <p:sp>
        <p:nvSpPr>
          <p:cNvPr id="259" name="Google Shape;259;p3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of equations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aX + b = 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a*-.5 + b = -.5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a*6.5 + b = 3.5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= 4/7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a*-.5 + b = -.5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4/7*-1/2 + b = -1/2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-4/14 + b = -7/14</a:t>
            </a:r>
            <a:endParaRPr/>
          </a:p>
        </p:txBody>
      </p:sp>
      <p:sp>
        <p:nvSpPr>
          <p:cNvPr id="267" name="Google Shape;267;p3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of equations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aX + b = 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a*-.5 + b = -.5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a*6.5 + b = 3.5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= 4/7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a*-.5 + b = -.5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4/7*-1/2 + b = -1/2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-4/14 + b = -7/14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 = -3/14</a:t>
            </a:r>
            <a:endParaRPr/>
          </a:p>
        </p:txBody>
      </p:sp>
      <p:sp>
        <p:nvSpPr>
          <p:cNvPr id="275" name="Google Shape;275;p4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 of equations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aX + b = 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a*-.5 + b = -.5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a*6.5 + b = 3.5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= 4/7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 = -3/14</a:t>
            </a:r>
            <a:endParaRPr/>
          </a:p>
        </p:txBody>
      </p:sp>
      <p:sp>
        <p:nvSpPr>
          <p:cNvPr id="283" name="Google Shape;283;p4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Camera: projection onto sensor array</a:t>
            </a:r>
            <a:endParaRPr sz="3000"/>
          </a:p>
        </p:txBody>
      </p:sp>
      <p:sp>
        <p:nvSpPr>
          <p:cNvPr id="70" name="Google Shape;70;p1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88" y="1069675"/>
            <a:ext cx="6380420" cy="37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396" y="3234200"/>
            <a:ext cx="2435100" cy="15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</a:t>
            </a:r>
            <a:r>
              <a:rPr lang="en"/>
              <a:t>X</a:t>
            </a:r>
            <a:r>
              <a:rPr lang="en"/>
              <a:t> - 3/14 = Y</a:t>
            </a:r>
            <a:endParaRPr/>
          </a:p>
        </p:txBody>
      </p:sp>
      <p:sp>
        <p:nvSpPr>
          <p:cNvPr id="291" name="Google Shape;291;p4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</p:txBody>
      </p:sp>
      <p:sp>
        <p:nvSpPr>
          <p:cNvPr id="299" name="Google Shape;299;p4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06" name="Google Shape;306;p44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</p:txBody>
      </p:sp>
      <p:sp>
        <p:nvSpPr>
          <p:cNvPr id="307" name="Google Shape;307;p4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</p:txBody>
      </p:sp>
      <p:sp>
        <p:nvSpPr>
          <p:cNvPr id="315" name="Google Shape;315;p4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23" name="Google Shape;323;p4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endParaRPr>
              <a:solidFill>
                <a:srgbClr val="FF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4/7*1 - 3/14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4/7*3 - 3/14</a:t>
            </a:r>
            <a:endParaRPr/>
          </a:p>
        </p:txBody>
      </p:sp>
      <p:sp>
        <p:nvSpPr>
          <p:cNvPr id="331" name="Google Shape;331;p4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endParaRPr>
              <a:solidFill>
                <a:srgbClr val="FF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4/7*1 - 3/14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4/7*3 - 3/14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(5/14, 7/14)</a:t>
            </a:r>
            <a:endParaRPr/>
          </a:p>
        </p:txBody>
      </p:sp>
      <p:sp>
        <p:nvSpPr>
          <p:cNvPr id="339" name="Google Shape;339;p4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46" name="Google Shape;346;p49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</p:txBody>
      </p:sp>
      <p:sp>
        <p:nvSpPr>
          <p:cNvPr id="347" name="Google Shape;347;p4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</p:txBody>
      </p:sp>
      <p:sp>
        <p:nvSpPr>
          <p:cNvPr id="355" name="Google Shape;355;p5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</p:txBody>
      </p:sp>
      <p:sp>
        <p:nvSpPr>
          <p:cNvPr id="363" name="Google Shape;363;p5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tensor of light values</a:t>
            </a:r>
            <a:endParaRPr/>
          </a:p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23800" y="764875"/>
            <a:ext cx="42663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pixels: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Size: W x H x C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Index: (x, y, z)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Column x, row y, chan z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Like cartesian but flipped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575" y="1068550"/>
            <a:ext cx="4540426" cy="3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70" name="Google Shape;370;p52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Size of opposite rects</a:t>
            </a:r>
            <a:endParaRPr/>
          </a:p>
        </p:txBody>
      </p:sp>
      <p:sp>
        <p:nvSpPr>
          <p:cNvPr id="371" name="Google Shape;371;p5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78" name="Google Shape;378;p53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Size of opposite rects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 find q1 and q2, then interpolate between them</a:t>
            </a:r>
            <a:endParaRPr/>
          </a:p>
        </p:txBody>
      </p:sp>
      <p:sp>
        <p:nvSpPr>
          <p:cNvPr id="379" name="Google Shape;379;p5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86" name="Google Shape;386;p54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</a:t>
            </a:r>
            <a:r>
              <a:rPr lang="en"/>
              <a:t>1 = r1, g1, b1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</a:t>
            </a:r>
            <a:r>
              <a:rPr lang="en"/>
              <a:t>1 = .5*0 + .5*241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</a:t>
            </a:r>
            <a:r>
              <a:rPr lang="en"/>
              <a:t>1 = .5*255 + .5*90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</a:t>
            </a:r>
            <a:r>
              <a:rPr lang="en"/>
              <a:t>1 = .5*241 + .5*36</a:t>
            </a:r>
            <a:endParaRPr/>
          </a:p>
        </p:txBody>
      </p:sp>
      <p:sp>
        <p:nvSpPr>
          <p:cNvPr id="387" name="Google Shape;387;p5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q1 = r1, g1, b1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r1 = .5*0 + .5*241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g1 = .5*255 + .5*90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b1 = .5*241 + .5*36</a:t>
            </a:r>
            <a:endParaRPr/>
          </a:p>
        </p:txBody>
      </p:sp>
      <p:sp>
        <p:nvSpPr>
          <p:cNvPr id="395" name="Google Shape;395;p5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02" name="Google Shape;402;p56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q1 = (120.5, 172.5, 145.5)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</a:t>
            </a:r>
            <a:r>
              <a:rPr lang="en"/>
              <a:t>2 = r2, g2, b2</a:t>
            </a:r>
            <a:endParaRPr/>
          </a:p>
        </p:txBody>
      </p:sp>
      <p:sp>
        <p:nvSpPr>
          <p:cNvPr id="403" name="Google Shape;403;p5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10" name="Google Shape;410;p57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q1 = (120.5, 172.5, 145.5)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q2 = r2, g2, b2</a:t>
            </a:r>
            <a:endParaRPr/>
          </a:p>
        </p:txBody>
      </p:sp>
      <p:sp>
        <p:nvSpPr>
          <p:cNvPr id="411" name="Google Shape;411;p5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18" name="Google Shape;418;p58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q1 = (120.5, 172.5, 145.5)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q2 = r2, g2, b2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</a:t>
            </a:r>
            <a:r>
              <a:rPr lang="en"/>
              <a:t>2 = .5*241 + .5*255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</a:t>
            </a:r>
            <a:r>
              <a:rPr lang="en"/>
              <a:t>2 = .5*90 + .5*255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</a:t>
            </a:r>
            <a:r>
              <a:rPr lang="en"/>
              <a:t>2 = .5*36 + .5*0</a:t>
            </a:r>
            <a:endParaRPr/>
          </a:p>
        </p:txBody>
      </p:sp>
      <p:sp>
        <p:nvSpPr>
          <p:cNvPr id="419" name="Google Shape;419;p5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26" name="Google Shape;426;p59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q1 = (120.5, 172.5, 145.5)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q2 = (248, 172.5, 18)</a:t>
            </a:r>
            <a:endParaRPr/>
          </a:p>
        </p:txBody>
      </p:sp>
      <p:sp>
        <p:nvSpPr>
          <p:cNvPr id="427" name="Google Shape;427;p5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34" name="Google Shape;434;p60"/>
          <p:cNvSpPr txBox="1"/>
          <p:nvPr>
            <p:ph idx="1" type="body"/>
          </p:nvPr>
        </p:nvSpPr>
        <p:spPr>
          <a:xfrm>
            <a:off x="223800" y="764875"/>
            <a:ext cx="43527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q1 = (120.5, 172.5, 145.5)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q2 = (248, 172.5, 18)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</a:t>
            </a:r>
            <a:r>
              <a:rPr lang="en"/>
              <a:t> = r, g, b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</a:t>
            </a:r>
            <a:r>
              <a:rPr lang="en"/>
              <a:t> = 9/14*w1 + 5/14 w2</a:t>
            </a:r>
            <a:endParaRPr/>
          </a:p>
        </p:txBody>
      </p:sp>
      <p:sp>
        <p:nvSpPr>
          <p:cNvPr id="435" name="Google Shape;435;p6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42" name="Google Shape;442;p61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q1 = (120.5, 172.5, 145.5)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q2 = (248, 172.5, 18)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r, g, b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 = 9/14*w1 + 5/14 w2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 = 9/14*120.5 + 5/14*248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 = 9/14*172.5 + 5/14*172.5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 = 9/14*145.5 + 5/14*18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6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CHW for storing in 1d array</a:t>
            </a:r>
            <a:endParaRPr/>
          </a:p>
        </p:txBody>
      </p:sp>
      <p:sp>
        <p:nvSpPr>
          <p:cNvPr id="86" name="Google Shape;86;p1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7" name="Google Shape;87;p17"/>
          <p:cNvGraphicFramePr/>
          <p:nvPr/>
        </p:nvGraphicFramePr>
        <p:xfrm>
          <a:off x="4809550" y="277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{756185E1-2DC8-42E7-A58E-20CBB08F4F8E}</a:tableStyleId>
              </a:tblPr>
              <a:tblGrid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  <a:gridCol w="420650"/>
              </a:tblGrid>
              <a:tr h="42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129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131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152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135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163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142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182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</a:t>
                      </a:r>
                      <a:endParaRPr sz="24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" name="Google Shape;88;p17"/>
          <p:cNvSpPr/>
          <p:nvPr/>
        </p:nvSpPr>
        <p:spPr>
          <a:xfrm rot="-697473">
            <a:off x="3589020" y="1800848"/>
            <a:ext cx="2585779" cy="1086762"/>
          </a:xfrm>
          <a:custGeom>
            <a:rect b="b" l="l" r="r" t="t"/>
            <a:pathLst>
              <a:path extrusionOk="0" h="43470" w="103430">
                <a:moveTo>
                  <a:pt x="0" y="8744"/>
                </a:moveTo>
                <a:cubicBezTo>
                  <a:pt x="10517" y="7562"/>
                  <a:pt x="45866" y="-4138"/>
                  <a:pt x="63104" y="1650"/>
                </a:cubicBezTo>
                <a:cubicBezTo>
                  <a:pt x="80342" y="7438"/>
                  <a:pt x="96709" y="36500"/>
                  <a:pt x="103430" y="43470"/>
                </a:cubicBezTo>
              </a:path>
            </a:pathLst>
          </a:cu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275" y="764875"/>
            <a:ext cx="1791175" cy="433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50" name="Google Shape;450;p62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q1 = (120.5, 172.5, 145.5)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q2 = (248, 172.5, 18)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1" name="Google Shape;451;p6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58" name="Google Shape;458;p63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9" name="Google Shape;459;p6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66" name="Google Shape;466;p64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6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74" name="Google Shape;474;p65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6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82" name="Google Shape;482;p66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Fill in the rest</a:t>
            </a:r>
            <a:endParaRPr/>
          </a:p>
        </p:txBody>
      </p:sp>
      <p:sp>
        <p:nvSpPr>
          <p:cNvPr id="483" name="Google Shape;483;p6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490" name="Google Shape;490;p67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Fill in the rest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 outer edges use padding!</a:t>
            </a:r>
            <a:endParaRPr/>
          </a:p>
        </p:txBody>
      </p:sp>
      <p:sp>
        <p:nvSpPr>
          <p:cNvPr id="491" name="Google Shape;491;p6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67"/>
          <p:cNvCxnSpPr/>
          <p:nvPr/>
        </p:nvCxnSpPr>
        <p:spPr>
          <a:xfrm flipH="1" rot="10800000">
            <a:off x="4826675" y="3683850"/>
            <a:ext cx="559200" cy="1108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67"/>
          <p:cNvCxnSpPr/>
          <p:nvPr/>
        </p:nvCxnSpPr>
        <p:spPr>
          <a:xfrm flipH="1">
            <a:off x="7029000" y="576000"/>
            <a:ext cx="779400" cy="846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500" name="Google Shape;500;p68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Fill in the rest</a:t>
            </a:r>
            <a:endParaRPr/>
          </a:p>
        </p:txBody>
      </p:sp>
      <p:sp>
        <p:nvSpPr>
          <p:cNvPr id="501" name="Google Shape;501;p6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4x4 -&gt; 7x7</a:t>
            </a:r>
            <a:endParaRPr/>
          </a:p>
        </p:txBody>
      </p:sp>
      <p:sp>
        <p:nvSpPr>
          <p:cNvPr id="508" name="Google Shape;508;p69"/>
          <p:cNvSpPr txBox="1"/>
          <p:nvPr>
            <p:ph idx="1" type="body"/>
          </p:nvPr>
        </p:nvSpPr>
        <p:spPr>
          <a:xfrm>
            <a:off x="223800" y="764875"/>
            <a:ext cx="4352700" cy="4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Create our new image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Match up coordinates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4/7 X - 3/14 = 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Iterate over new pts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to old coords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-"/>
            </a:pPr>
            <a:r>
              <a:rPr lang="en">
                <a:solidFill>
                  <a:srgbClr val="FF00FF"/>
                </a:solidFill>
              </a:rPr>
              <a:t>(1, 3)</a:t>
            </a:r>
            <a:r>
              <a:rPr lang="en"/>
              <a:t> -&gt; (5/14, 7/14)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Interpolate old values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 = (166, 172.5, 100)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Fill in the rest</a:t>
            </a:r>
            <a:endParaRPr/>
          </a:p>
        </p:txBody>
      </p:sp>
      <p:sp>
        <p:nvSpPr>
          <p:cNvPr id="509" name="Google Shape;509;p6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0" y="576000"/>
            <a:ext cx="4567499" cy="4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it!</a:t>
            </a:r>
            <a:endParaRPr/>
          </a:p>
        </p:txBody>
      </p:sp>
      <p:sp>
        <p:nvSpPr>
          <p:cNvPr id="516" name="Google Shape;516;p7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917275"/>
            <a:ext cx="3722975" cy="37229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8" name="Google Shape;51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917275"/>
            <a:ext cx="3722975" cy="37229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19" name="Google Shape;519;p70"/>
          <p:cNvCxnSpPr/>
          <p:nvPr/>
        </p:nvCxnSpPr>
        <p:spPr>
          <a:xfrm>
            <a:off x="4096800" y="2778763"/>
            <a:ext cx="950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scales</a:t>
            </a:r>
            <a:endParaRPr/>
          </a:p>
        </p:txBody>
      </p:sp>
      <p:sp>
        <p:nvSpPr>
          <p:cNvPr id="525" name="Google Shape;525;p7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9172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7" name="Google Shape;52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34169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8" name="Google Shape;52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150" y="917275"/>
            <a:ext cx="1610575" cy="16105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9" name="Google Shape;52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150" y="34169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33025" y="0"/>
            <a:ext cx="90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colorspaces are fun!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5" y="958475"/>
            <a:ext cx="8839200" cy="372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methods</a:t>
            </a:r>
            <a:endParaRPr/>
          </a:p>
        </p:txBody>
      </p:sp>
      <p:sp>
        <p:nvSpPr>
          <p:cNvPr id="535" name="Google Shape;535;p7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9172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7" name="Google Shape;5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34169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8" name="Google Shape;53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150" y="917275"/>
            <a:ext cx="1610575" cy="16105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9" name="Google Shape;53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150" y="34169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0" name="Google Shape;54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4800" y="3416975"/>
            <a:ext cx="1610574" cy="161057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1" name="Google Shape;541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6225" y="917275"/>
            <a:ext cx="2347300" cy="2347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do something interesting already!!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make image smaller</a:t>
            </a:r>
            <a:endParaRPr/>
          </a:p>
        </p:txBody>
      </p:sp>
      <p:sp>
        <p:nvSpPr>
          <p:cNvPr id="552" name="Google Shape;552;p7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663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559" name="Google Shape;559;p7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88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213" y="217196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213" y="301083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568" name="Google Shape;568;p7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88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999" y="764875"/>
            <a:ext cx="1915250" cy="19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999" y="3112300"/>
            <a:ext cx="1915250" cy="19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577" name="Google Shape;577;p7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88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999" y="764875"/>
            <a:ext cx="1915250" cy="19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999" y="3112300"/>
            <a:ext cx="1915250" cy="19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586" name="Google Shape;586;p7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999" y="764875"/>
            <a:ext cx="1915250" cy="19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999" y="3112300"/>
            <a:ext cx="1915250" cy="19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595" name="Google Shape;595;p7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9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999" y="764875"/>
            <a:ext cx="1915250" cy="19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9"/>
          <p:cNvSpPr/>
          <p:nvPr/>
        </p:nvSpPr>
        <p:spPr>
          <a:xfrm>
            <a:off x="6006875" y="1186675"/>
            <a:ext cx="378900" cy="3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05" name="Google Shape;605;p8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0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14" name="Google Shape;614;p8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1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575" y="3248944"/>
            <a:ext cx="2371475" cy="177860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00" y="1976863"/>
            <a:ext cx="1483549" cy="111266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pattern...</a:t>
            </a:r>
            <a:endParaRPr/>
          </a:p>
        </p:txBody>
      </p:sp>
      <p:sp>
        <p:nvSpPr>
          <p:cNvPr id="103" name="Google Shape;103;p1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39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3" y="764876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500" y="764875"/>
            <a:ext cx="1483553" cy="111267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9"/>
          <p:cNvSpPr/>
          <p:nvPr/>
        </p:nvSpPr>
        <p:spPr>
          <a:xfrm flipH="1">
            <a:off x="1925310" y="1414150"/>
            <a:ext cx="361712" cy="1185525"/>
          </a:xfrm>
          <a:custGeom>
            <a:rect b="b" l="l" r="r" t="t"/>
            <a:pathLst>
              <a:path extrusionOk="0" h="47421" w="18382">
                <a:moveTo>
                  <a:pt x="14275" y="0"/>
                </a:moveTo>
                <a:cubicBezTo>
                  <a:pt x="11910" y="4667"/>
                  <a:pt x="-598" y="20101"/>
                  <a:pt x="86" y="28004"/>
                </a:cubicBezTo>
                <a:cubicBezTo>
                  <a:pt x="771" y="35908"/>
                  <a:pt x="15333" y="44185"/>
                  <a:pt x="18382" y="47421"/>
                </a:cubicBezTo>
              </a:path>
            </a:pathLst>
          </a:cu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8" name="Google Shape;10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1950" y="3248940"/>
            <a:ext cx="2371475" cy="177861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0223" y="1976864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0" name="Google Shape;110;p19"/>
          <p:cNvCxnSpPr/>
          <p:nvPr/>
        </p:nvCxnSpPr>
        <p:spPr>
          <a:xfrm>
            <a:off x="4039950" y="4116675"/>
            <a:ext cx="1064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939" y="1976864"/>
            <a:ext cx="1483553" cy="111266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23" name="Google Shape;623;p8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2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32" name="Google Shape;632;p8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3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41" name="Google Shape;641;p8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84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50" name="Google Shape;650;p8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5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59" name="Google Shape;659;p8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6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68" name="Google Shape;668;p8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7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77" name="Google Shape;677;p8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8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86" name="Google Shape;686;p8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9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695" name="Google Shape;695;p9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0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04" name="Google Shape;704;p9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1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Nearest neighbor: what it sounds like</a:t>
            </a:r>
            <a:endParaRPr sz="3000"/>
          </a:p>
        </p:txBody>
      </p:sp>
      <p:sp>
        <p:nvSpPr>
          <p:cNvPr id="117" name="Google Shape;117;p2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f(x,y,z) = Im(round(x), round(y), z)</a:t>
            </a:r>
            <a:endParaRPr sz="1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Looks blocky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Common pitfall: Integer division rounds down in 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Note: z is still 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25" y="1304575"/>
            <a:ext cx="3722975" cy="37229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764875"/>
            <a:ext cx="609600" cy="609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13" name="Google Shape;713;p9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92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22" name="Google Shape;722;p9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93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31" name="Google Shape;731;p9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94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40" name="Google Shape;740;p9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5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49" name="Google Shape;749;p9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6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58" name="Google Shape;758;p9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7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67" name="Google Shape;767;p9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8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76" name="Google Shape;776;p9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99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85" name="Google Shape;785;p10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00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794" name="Google Shape;794;p10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101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7" name="Google Shape;79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Triangle interpolation: for less structured image</a:t>
            </a:r>
            <a:endParaRPr sz="2400"/>
          </a:p>
        </p:txBody>
      </p:sp>
      <p:sp>
        <p:nvSpPr>
          <p:cNvPr id="126" name="Google Shape;126;p2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223800" y="764875"/>
            <a:ext cx="4332600" cy="42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sum using of triangles: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 sz="1800"/>
              <a:t> </a:t>
            </a:r>
            <a:r>
              <a:rPr lang="en"/>
              <a:t>=</a:t>
            </a:r>
            <a:r>
              <a:rPr lang="en" sz="1800"/>
              <a:t> </a:t>
            </a:r>
            <a:r>
              <a:rPr lang="en"/>
              <a:t>V1*A1 + V2*A2 + V3*A3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Should normalize this based on total area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400" y="1108563"/>
            <a:ext cx="4282800" cy="35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2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03" name="Google Shape;803;p102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02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3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12" name="Google Shape;812;p103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03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4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21" name="Google Shape;821;p104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04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5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30" name="Google Shape;830;p105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05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3" name="Google Shape;83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6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39" name="Google Shape;839;p106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0" name="Google Shape;8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06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2" name="Google Shape;84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7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48" name="Google Shape;848;p107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07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8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57" name="Google Shape;857;p108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08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9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66" name="Google Shape;866;p109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09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9" name="Google Shape;86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10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75" name="Google Shape;875;p110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110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1"/>
          <p:cNvSpPr txBox="1"/>
          <p:nvPr>
            <p:ph type="title"/>
          </p:nvPr>
        </p:nvSpPr>
        <p:spPr>
          <a:xfrm>
            <a:off x="127950" y="192175"/>
            <a:ext cx="8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448x448 -&gt; 64x64</a:t>
            </a:r>
            <a:endParaRPr/>
          </a:p>
        </p:txBody>
      </p:sp>
      <p:sp>
        <p:nvSpPr>
          <p:cNvPr id="884" name="Google Shape;884;p111"/>
          <p:cNvSpPr txBox="1"/>
          <p:nvPr>
            <p:ph idx="2" type="title"/>
          </p:nvPr>
        </p:nvSpPr>
        <p:spPr>
          <a:xfrm>
            <a:off x="229500" y="4792650"/>
            <a:ext cx="8685000" cy="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0" y="764875"/>
            <a:ext cx="4262675" cy="42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11"/>
          <p:cNvSpPr/>
          <p:nvPr/>
        </p:nvSpPr>
        <p:spPr>
          <a:xfrm>
            <a:off x="447250" y="2012675"/>
            <a:ext cx="456600" cy="45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1034725"/>
            <a:ext cx="3722975" cy="37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